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134809759" r:id="rId5"/>
    <p:sldId id="2134809774" r:id="rId6"/>
    <p:sldId id="2147374468" r:id="rId7"/>
    <p:sldId id="2147374469" r:id="rId8"/>
    <p:sldId id="2147374650" r:id="rId9"/>
    <p:sldId id="2147374474" r:id="rId10"/>
    <p:sldId id="2134809888" r:id="rId11"/>
    <p:sldId id="2147374612" r:id="rId12"/>
    <p:sldId id="21473746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026803-E399-1D0F-5724-A34B5BE1649E}" name="Eve Chalifour" initials="EC" userId="Eve Chalifour" providerId="None"/>
  <p188:author id="{62D7897E-DB2F-8805-D947-1B5A492041B1}" name="Edgar WABYONA" initials="EW" userId="S::edgar.wabyona@wfp.org::40e95b09-a028-454d-bf7e-c3d8cebbedca" providerId="AD"/>
  <p188:author id="{7B4011F6-C5B7-A759-CD9B-DB1275BEB093}" name="Eve CHALIFOUR" initials="" userId="S::eve.chalifour@wfp.org::8e56e94a-3985-474c-904d-6a41420def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C0C0"/>
    <a:srgbClr val="FFFF99"/>
    <a:srgbClr val="86B87A"/>
    <a:srgbClr val="85B7DF"/>
    <a:srgbClr val="396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5AB002-E19F-4C56-A3B0-FFA6D899F59C}" v="6" dt="2026-04-09T12:13:57.4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 CHALIFOUR" userId="8e56e94a-3985-474c-904d-6a41420defc1" providerId="ADAL" clId="{22D2820B-C040-45E2-A556-8F663A2CFA6E}"/>
    <pc:docChg chg="undo custSel addSld delSld modSld delMainMaster">
      <pc:chgData name="Eve CHALIFOUR" userId="8e56e94a-3985-474c-904d-6a41420defc1" providerId="ADAL" clId="{22D2820B-C040-45E2-A556-8F663A2CFA6E}" dt="2026-04-09T12:13:59.300" v="151" actId="47"/>
      <pc:docMkLst>
        <pc:docMk/>
      </pc:docMkLst>
      <pc:sldChg chg="modSp mod">
        <pc:chgData name="Eve CHALIFOUR" userId="8e56e94a-3985-474c-904d-6a41420defc1" providerId="ADAL" clId="{22D2820B-C040-45E2-A556-8F663A2CFA6E}" dt="2026-04-02T09:46:36.052" v="60" actId="13926"/>
        <pc:sldMkLst>
          <pc:docMk/>
          <pc:sldMk cId="1472955817" sldId="2134809759"/>
        </pc:sldMkLst>
        <pc:spChg chg="mod">
          <ac:chgData name="Eve CHALIFOUR" userId="8e56e94a-3985-474c-904d-6a41420defc1" providerId="ADAL" clId="{22D2820B-C040-45E2-A556-8F663A2CFA6E}" dt="2026-04-02T09:46:32.422" v="55" actId="13926"/>
          <ac:spMkLst>
            <pc:docMk/>
            <pc:sldMk cId="1472955817" sldId="2134809759"/>
            <ac:spMk id="9" creationId="{1A015D9C-C9D3-D64F-ADA5-742B12AEEA7C}"/>
          </ac:spMkLst>
        </pc:spChg>
        <pc:spChg chg="mod">
          <ac:chgData name="Eve CHALIFOUR" userId="8e56e94a-3985-474c-904d-6a41420defc1" providerId="ADAL" clId="{22D2820B-C040-45E2-A556-8F663A2CFA6E}" dt="2026-04-02T09:46:36.052" v="60" actId="13926"/>
          <ac:spMkLst>
            <pc:docMk/>
            <pc:sldMk cId="1472955817" sldId="2134809759"/>
            <ac:spMk id="12" creationId="{52D83F10-A12A-DC43-92D2-9708578359F6}"/>
          </ac:spMkLst>
        </pc:spChg>
      </pc:sldChg>
      <pc:sldChg chg="modSp mod">
        <pc:chgData name="Eve CHALIFOUR" userId="8e56e94a-3985-474c-904d-6a41420defc1" providerId="ADAL" clId="{22D2820B-C040-45E2-A556-8F663A2CFA6E}" dt="2026-04-02T09:47:07.752" v="123" actId="5793"/>
        <pc:sldMkLst>
          <pc:docMk/>
          <pc:sldMk cId="1050151842" sldId="2134809774"/>
        </pc:sldMkLst>
        <pc:graphicFrameChg chg="mod modGraphic">
          <ac:chgData name="Eve CHALIFOUR" userId="8e56e94a-3985-474c-904d-6a41420defc1" providerId="ADAL" clId="{22D2820B-C040-45E2-A556-8F663A2CFA6E}" dt="2026-04-02T09:47:07.752" v="123" actId="5793"/>
          <ac:graphicFrameMkLst>
            <pc:docMk/>
            <pc:sldMk cId="1050151842" sldId="2134809774"/>
            <ac:graphicFrameMk id="5" creationId="{8DC4AB78-E0EA-4936-8D89-91835171D43C}"/>
          </ac:graphicFrameMkLst>
        </pc:graphicFrameChg>
      </pc:sldChg>
      <pc:sldChg chg="add del">
        <pc:chgData name="Eve CHALIFOUR" userId="8e56e94a-3985-474c-904d-6a41420defc1" providerId="ADAL" clId="{22D2820B-C040-45E2-A556-8F663A2CFA6E}" dt="2026-04-09T12:13:57.439" v="150"/>
        <pc:sldMkLst>
          <pc:docMk/>
          <pc:sldMk cId="3253063626" sldId="2134809888"/>
        </pc:sldMkLst>
      </pc:sldChg>
      <pc:sldChg chg="modSp mod">
        <pc:chgData name="Eve CHALIFOUR" userId="8e56e94a-3985-474c-904d-6a41420defc1" providerId="ADAL" clId="{22D2820B-C040-45E2-A556-8F663A2CFA6E}" dt="2026-04-02T09:47:17.735" v="135" actId="20577"/>
        <pc:sldMkLst>
          <pc:docMk/>
          <pc:sldMk cId="1916301827" sldId="2147374468"/>
        </pc:sldMkLst>
        <pc:spChg chg="mod">
          <ac:chgData name="Eve CHALIFOUR" userId="8e56e94a-3985-474c-904d-6a41420defc1" providerId="ADAL" clId="{22D2820B-C040-45E2-A556-8F663A2CFA6E}" dt="2026-04-02T09:47:17.735" v="135" actId="20577"/>
          <ac:spMkLst>
            <pc:docMk/>
            <pc:sldMk cId="1916301827" sldId="2147374468"/>
            <ac:spMk id="7" creationId="{6502C53F-D9E1-6E62-CE8E-2A63B10DF617}"/>
          </ac:spMkLst>
        </pc:spChg>
      </pc:sldChg>
      <pc:sldChg chg="add">
        <pc:chgData name="Eve CHALIFOUR" userId="8e56e94a-3985-474c-904d-6a41420defc1" providerId="ADAL" clId="{22D2820B-C040-45E2-A556-8F663A2CFA6E}" dt="2026-04-09T12:13:57.439" v="150"/>
        <pc:sldMkLst>
          <pc:docMk/>
          <pc:sldMk cId="1173657022" sldId="2147374612"/>
        </pc:sldMkLst>
      </pc:sldChg>
      <pc:sldChg chg="delSp modSp mod">
        <pc:chgData name="Eve CHALIFOUR" userId="8e56e94a-3985-474c-904d-6a41420defc1" providerId="ADAL" clId="{22D2820B-C040-45E2-A556-8F663A2CFA6E}" dt="2026-04-02T09:47:26.232" v="144" actId="478"/>
        <pc:sldMkLst>
          <pc:docMk/>
          <pc:sldMk cId="3071667021" sldId="2147374650"/>
        </pc:sldMkLst>
        <pc:spChg chg="mod">
          <ac:chgData name="Eve CHALIFOUR" userId="8e56e94a-3985-474c-904d-6a41420defc1" providerId="ADAL" clId="{22D2820B-C040-45E2-A556-8F663A2CFA6E}" dt="2026-04-02T09:47:24.182" v="143" actId="20577"/>
          <ac:spMkLst>
            <pc:docMk/>
            <pc:sldMk cId="3071667021" sldId="2147374650"/>
            <ac:spMk id="4" creationId="{6DFD58CB-DF79-016B-47D6-836C5DC500DB}"/>
          </ac:spMkLst>
        </pc:spChg>
      </pc:sldChg>
      <pc:sldChg chg="add del">
        <pc:chgData name="Eve CHALIFOUR" userId="8e56e94a-3985-474c-904d-6a41420defc1" providerId="ADAL" clId="{22D2820B-C040-45E2-A556-8F663A2CFA6E}" dt="2026-04-09T12:13:59.300" v="151" actId="47"/>
        <pc:sldMkLst>
          <pc:docMk/>
          <pc:sldMk cId="2542134154" sldId="21473746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386B7-58B1-4005-BC52-6CE14BF4651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0017B-9732-48C3-A9BE-3991EE99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2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611F2-54BB-4732-BC5D-3431D2E80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178" y="463233"/>
            <a:ext cx="11363961" cy="359727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BE24F8-CA26-4EC6-BB7A-A446B930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892175"/>
            <a:ext cx="11328400" cy="2673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80C3"/>
                </a:solidFill>
                <a:latin typeface="+mn-lt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C7475205-46DC-437A-BCFC-06E665951C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599236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5B52B291-B72B-4EAB-92B1-D2D5FD030E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599236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28869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enda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11364308-DBD6-4A39-97FB-3543AEC552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1641" y="6573520"/>
            <a:ext cx="11366499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F30F715-3D8D-41CA-8893-174F859B5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332854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85DB7B4-3DC4-41D7-A29F-E419F9B81F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332854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4E568E-92E2-44DE-AC7C-BD937AE0913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1641" y="643499"/>
            <a:ext cx="5235472" cy="55710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29FE7B-3EBA-4544-961A-ACC7CF55D0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977900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E73030-855F-4252-8B55-A67ACA890E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1850519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1A35A4DF-D729-4AEF-AC7D-A6CBD792FF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2723138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AF9709C-E2E7-4B67-A23B-B889053362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3595757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48678042-E3FA-438C-A46D-21158E3FD0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6000" y="4468376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0A55FE68-B17B-4334-A96E-6DDF5B38B5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5340995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9BDDCAC7-942E-4B12-8C36-271C011F1B6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00709" y="975835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A1DEF50-BE74-441C-9DCA-FFF56527850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00709" y="1848454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7AF08F62-F4AD-4B54-BE8E-49347A421B6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00709" y="2721073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1932158-4F59-486B-9D88-418AA29F06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00709" y="3593692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7EA1016-BDE0-47EB-A787-2BD9CD2449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00709" y="4466311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67D5AE3-D9A6-4686-B3D5-0B1C0FCD956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0709" y="5338930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6666E5B-89DB-46AF-851E-802A8F1E05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finalizing. Find a link to pre-selected photos in the instructions slide (1)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6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42945-10C2-4BE6-ABF1-32B7DBDCC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</p:spTree>
    <p:extLst>
      <p:ext uri="{BB962C8B-B14F-4D97-AF65-F5344CB8AC3E}">
        <p14:creationId xmlns:p14="http://schemas.microsoft.com/office/powerpoint/2010/main" val="7592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94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334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pty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11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857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853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733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63591BB-DB01-D043-A519-067963333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0232" y="643259"/>
            <a:ext cx="991329" cy="26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1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93F04ED-29AD-4A7B-8D5B-62E2AC379F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0232" y="3488059"/>
            <a:ext cx="991329" cy="26482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42945-10C2-4BE6-ABF1-32B7DBDCC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D46A31-CC04-42E5-AB51-D423FFA4A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60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2E9046-A56D-4913-9F57-A85423E10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439" y="4939191"/>
            <a:ext cx="9520842" cy="42020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80C3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34AAA12-3FBE-4A2D-8AA5-8A0AC7ADB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438" y="5422901"/>
            <a:ext cx="9520842" cy="2667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F610A7-DE28-44B3-B8C3-0349AA182A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438" y="6099812"/>
            <a:ext cx="9520842" cy="1866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Year Month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B4A63E9-D34A-4C23-9224-BA5BDC6D24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See the instruction slide to find the link to pre-selected photos you can choose from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D46A31-CC04-42E5-AB51-D423FFA4A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42945-10C2-4BE6-ABF1-32B7DBDCC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F610A7-DE28-44B3-B8C3-0349AA182A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438" y="6099812"/>
            <a:ext cx="9520842" cy="1739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Year Month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A6FDDB-6BD3-44B3-B2F9-403D74E792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438" y="2640177"/>
            <a:ext cx="9414162" cy="616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0080C3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297B639-CAAF-4AE4-9827-74BE197D97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438" y="3294863"/>
            <a:ext cx="9414162" cy="412444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Presentation Subtitle</a:t>
            </a:r>
          </a:p>
        </p:txBody>
      </p:sp>
      <p:pic>
        <p:nvPicPr>
          <p:cNvPr id="15" name="Picture 14" descr="Logo. World Food Programme. Saving Lives. Changing Lives.">
            <a:extLst>
              <a:ext uri="{FF2B5EF4-FFF2-40B4-BE49-F238E27FC236}">
                <a16:creationId xmlns:a16="http://schemas.microsoft.com/office/drawing/2014/main" id="{F0D1FCCB-D861-4208-9FFB-E806B4765B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0232" y="643259"/>
            <a:ext cx="991329" cy="2648265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8B35B4-2A89-4F48-8316-B434FA27B0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See the instruction slide to find the link to pre-selected photos you can choose from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9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with Colou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BE960C-00EE-80A9-C2AA-2431F2B8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CCB6C-4C76-4ECE-8521-130F87D5E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5E526F3C-5FDD-470A-8114-BAA146ED07D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3861" y="6592570"/>
            <a:ext cx="11384280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26AF7796-23CD-4C1C-B76F-69DDCB7DB4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CEFE04A-F34C-4F88-BE14-A94585D85D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2C27B15C-2DFC-495B-A0F3-EA4E73B0DE7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CEF02-BB32-404C-AF9F-8F5339165F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860" y="2729077"/>
            <a:ext cx="11366500" cy="616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520E337-F11F-4259-9BC6-71B00F80F6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3345663"/>
            <a:ext cx="11366500" cy="412444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404C618-BB69-427B-831C-CF679FA163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2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ith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B03725-01EC-4F77-B754-E001758843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-65088"/>
            <a:ext cx="12192000" cy="6923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CCB6C-4C76-4ECE-8521-130F87D5E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CEF02-BB32-404C-AF9F-8F5339165F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860" y="2729077"/>
            <a:ext cx="11366500" cy="61658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600">
                <a:solidFill>
                  <a:srgbClr val="0080C3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520E337-F11F-4259-9BC6-71B00F80F6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3345663"/>
            <a:ext cx="11366500" cy="41244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8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750152-881A-413D-940A-CA064D9868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6CCB6C-4C76-4ECE-8521-130F87D5E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26AF7796-23CD-4C1C-B76F-69DDCB7DB4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CEFE04A-F34C-4F88-BE14-A94585D85D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2C27B15C-2DFC-495B-A0F3-EA4E73B0DE7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CEF02-BB32-404C-AF9F-8F5339165F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860" y="2990336"/>
            <a:ext cx="5184140" cy="616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0080C3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520E337-F11F-4259-9BC6-71B00F80F6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3606922"/>
            <a:ext cx="5184140" cy="412444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98338A-7F28-40A3-B27E-43111C2547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29829" y="590222"/>
            <a:ext cx="5321481" cy="40080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C0E84E9-A6A6-4F54-ACA6-E3895F7998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29829" y="4865579"/>
            <a:ext cx="5321481" cy="14599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057139F7-CDDD-4A81-AE07-4845E7DA51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601351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34E71DE9-323B-4302-B34D-AAD8CBCF5D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601351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BB11E6A-E74C-40C6-A8AD-0F2F1CA3AD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finalizing. Find a link to pre-selected photos in the instructions slide (1)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0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11364308-DBD6-4A39-97FB-3543AEC552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1641" y="6573520"/>
            <a:ext cx="11366499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611F2-54BB-4732-BC5D-3431D2E80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338" y="2395147"/>
            <a:ext cx="11363961" cy="1697830"/>
          </a:xfrm>
          <a:prstGeom prst="rect">
            <a:avLst/>
          </a:prstGeom>
        </p:spPr>
        <p:txBody>
          <a:bodyPr lIns="457200" tIns="0" rIns="457200" bIns="0"/>
          <a:lstStyle>
            <a:lvl1pPr algn="ctr">
              <a:defRPr sz="26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diam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ante, </a:t>
            </a:r>
            <a:r>
              <a:rPr lang="en-US" err="1"/>
              <a:t>finibus</a:t>
            </a:r>
            <a:r>
              <a:rPr lang="en-US"/>
              <a:t> et </a:t>
            </a:r>
            <a:r>
              <a:rPr lang="en-US" err="1"/>
              <a:t>euismod</a:t>
            </a:r>
            <a:r>
              <a:rPr lang="en-US"/>
              <a:t> id,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ipsum. Donec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ligula </a:t>
            </a:r>
            <a:r>
              <a:rPr lang="en-US" err="1"/>
              <a:t>interdum</a:t>
            </a:r>
            <a:r>
              <a:rPr lang="en-US"/>
              <a:t> in.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BE24F8-CA26-4EC6-BB7A-A446B930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60" y="4388008"/>
            <a:ext cx="11394438" cy="26733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1">
                <a:solidFill>
                  <a:srgbClr val="0080C3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F30F715-3D8D-41CA-8893-174F859B5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332854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85DB7B4-3DC4-41D7-A29F-E419F9B81F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332854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pic>
        <p:nvPicPr>
          <p:cNvPr id="21" name="Graphic 20" descr="Open quotation mark with solid fill">
            <a:extLst>
              <a:ext uri="{FF2B5EF4-FFF2-40B4-BE49-F238E27FC236}">
                <a16:creationId xmlns:a16="http://schemas.microsoft.com/office/drawing/2014/main" id="{6C67D2CC-1558-4EC1-852D-EAB2FB44FC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6087" y="1255003"/>
            <a:ext cx="1160463" cy="1160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B0FCBFD-4BB1-480D-B99C-4313BDEF1E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7672" y="4655343"/>
            <a:ext cx="11394438" cy="26733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9C5F042-EE93-4DBA-A636-BA43A67CDD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8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o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029CAAA-B315-4B74-9F3F-260966DE8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11364308-DBD6-4A39-97FB-3543AEC552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1641" y="6573520"/>
            <a:ext cx="11366499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611F2-54BB-4732-BC5D-3431D2E80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338" y="2395147"/>
            <a:ext cx="11363961" cy="1697830"/>
          </a:xfrm>
          <a:prstGeom prst="rect">
            <a:avLst/>
          </a:prstGeom>
        </p:spPr>
        <p:txBody>
          <a:bodyPr lIns="457200" tIns="0" rIns="457200" bIns="0"/>
          <a:lstStyle>
            <a:lvl1pPr algn="ctr"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diam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ante, </a:t>
            </a:r>
            <a:r>
              <a:rPr lang="en-US" err="1"/>
              <a:t>finibus</a:t>
            </a:r>
            <a:r>
              <a:rPr lang="en-US"/>
              <a:t> et </a:t>
            </a:r>
            <a:r>
              <a:rPr lang="en-US" err="1"/>
              <a:t>euismod</a:t>
            </a:r>
            <a:r>
              <a:rPr lang="en-US"/>
              <a:t> id,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ipsum. Donec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ligula </a:t>
            </a:r>
            <a:r>
              <a:rPr lang="en-US" err="1"/>
              <a:t>interdum</a:t>
            </a:r>
            <a:r>
              <a:rPr lang="en-US"/>
              <a:t> in.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BE24F8-CA26-4EC6-BB7A-A446B930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60" y="4388008"/>
            <a:ext cx="11394438" cy="26733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Name/Country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8A67CE-9C5E-423F-A50B-DDB6A4A3A424}"/>
              </a:ext>
            </a:extLst>
          </p:cNvPr>
          <p:cNvSpPr txBox="1"/>
          <p:nvPr userDrawn="1"/>
        </p:nvSpPr>
        <p:spPr>
          <a:xfrm>
            <a:off x="1886050" y="-495963"/>
            <a:ext cx="10305949" cy="430887"/>
          </a:xfrm>
          <a:prstGeom prst="rect">
            <a:avLst/>
          </a:prstGeom>
          <a:solidFill>
            <a:srgbClr val="FFE89F"/>
          </a:solidFill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1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background </a:t>
            </a:r>
            <a:r>
              <a:rPr lang="en-US" sz="11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lang="en-US" sz="11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colours (see box to the left), also the gray boxes are to just mark borders, please delete these when finalizing</a:t>
            </a:r>
            <a:endParaRPr lang="en-US" sz="11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F30F715-3D8D-41CA-8893-174F859B5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332854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85DB7B4-3DC4-41D7-A29F-E419F9B81F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332854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pic>
        <p:nvPicPr>
          <p:cNvPr id="21" name="Graphic 20" descr="Open quotation mark with solid fill">
            <a:extLst>
              <a:ext uri="{FF2B5EF4-FFF2-40B4-BE49-F238E27FC236}">
                <a16:creationId xmlns:a16="http://schemas.microsoft.com/office/drawing/2014/main" id="{6C67D2CC-1558-4EC1-852D-EAB2FB44FC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6087" y="1255003"/>
            <a:ext cx="1160463" cy="1160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B0FCBFD-4BB1-480D-B99C-4313BDEF1E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7672" y="4655343"/>
            <a:ext cx="11394438" cy="26733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Title/Participant </a:t>
            </a:r>
            <a:r>
              <a:rPr lang="en-US" err="1"/>
              <a:t>Characterisitc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2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11364308-DBD6-4A39-97FB-3543AEC552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1641" y="6573520"/>
            <a:ext cx="11366499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611F2-54BB-4732-BC5D-3431D2E80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1" y="2896593"/>
            <a:ext cx="5499100" cy="169783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diam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ante, </a:t>
            </a:r>
            <a:r>
              <a:rPr lang="en-US" err="1"/>
              <a:t>finibus</a:t>
            </a:r>
            <a:r>
              <a:rPr lang="en-US"/>
              <a:t> et </a:t>
            </a:r>
            <a:r>
              <a:rPr lang="en-US" err="1"/>
              <a:t>euismod</a:t>
            </a:r>
            <a:r>
              <a:rPr lang="en-US"/>
              <a:t> id,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ipsum. Donec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ligula </a:t>
            </a:r>
            <a:r>
              <a:rPr lang="en-US" err="1"/>
              <a:t>interdum</a:t>
            </a:r>
            <a:r>
              <a:rPr lang="en-US"/>
              <a:t> in.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BE24F8-CA26-4EC6-BB7A-A446B930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9788" y="4800965"/>
            <a:ext cx="5858509" cy="26733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rgbClr val="0080C3"/>
                </a:solidFill>
                <a:latin typeface="+mn-lt"/>
              </a:defRPr>
            </a:lvl1pPr>
          </a:lstStyle>
          <a:p>
            <a:pPr lvl="0"/>
            <a:r>
              <a:rPr lang="en-US"/>
              <a:t>Name/Country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F30F715-3D8D-41CA-8893-174F859B5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332854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85DB7B4-3DC4-41D7-A29F-E419F9B81F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332854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pic>
        <p:nvPicPr>
          <p:cNvPr id="21" name="Graphic 20" descr="Open quotation mark with solid fill">
            <a:extLst>
              <a:ext uri="{FF2B5EF4-FFF2-40B4-BE49-F238E27FC236}">
                <a16:creationId xmlns:a16="http://schemas.microsoft.com/office/drawing/2014/main" id="{6C67D2CC-1558-4EC1-852D-EAB2FB44FC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9096" y="1870633"/>
            <a:ext cx="1006950" cy="1006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B0FCBFD-4BB1-480D-B99C-4313BDEF1E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43600" y="5107628"/>
            <a:ext cx="5858509" cy="23336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Title/Participant Characteristic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4E568E-92E2-44DE-AC7C-BD937AE0913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1641" y="643499"/>
            <a:ext cx="5235472" cy="55710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BE1D3B6-D880-46AD-83D2-0434CA1620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finalizing. Find a link to pre-selected photos in the instructions slide (1)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8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99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eaLnBrk="1" hangingPunct="1">
        <a:defRPr sz="2600" b="1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eaLnBrk="1" hangingPunct="1">
        <a:defRPr sz="1200">
          <a:latin typeface="+mn-lt"/>
          <a:ea typeface="+mn-ea"/>
          <a:cs typeface="+mn-cs"/>
        </a:defRPr>
      </a:lvl1pPr>
      <a:lvl2pPr marL="414618" eaLnBrk="1" hangingPunct="1">
        <a:defRPr sz="1200">
          <a:latin typeface="+mn-lt"/>
          <a:ea typeface="+mn-ea"/>
          <a:cs typeface="+mn-cs"/>
        </a:defRPr>
      </a:lvl2pPr>
      <a:lvl3pPr marL="829235" eaLnBrk="1" hangingPunct="1">
        <a:defRPr sz="1200">
          <a:latin typeface="+mn-lt"/>
          <a:ea typeface="+mn-ea"/>
          <a:cs typeface="+mn-cs"/>
        </a:defRPr>
      </a:lvl3pPr>
      <a:lvl4pPr marL="1243854" eaLnBrk="1" hangingPunct="1">
        <a:defRPr sz="1200">
          <a:latin typeface="+mn-lt"/>
          <a:ea typeface="+mn-ea"/>
          <a:cs typeface="+mn-cs"/>
        </a:defRPr>
      </a:lvl4pPr>
      <a:lvl5pPr marL="1658471" eaLnBrk="1" hangingPunct="1">
        <a:defRPr sz="1200">
          <a:latin typeface="+mn-lt"/>
          <a:ea typeface="+mn-ea"/>
          <a:cs typeface="+mn-cs"/>
        </a:defRPr>
      </a:lvl5pPr>
      <a:lvl6pPr marL="2073088" eaLnBrk="1" hangingPunct="1">
        <a:defRPr>
          <a:latin typeface="+mn-lt"/>
          <a:ea typeface="+mn-ea"/>
          <a:cs typeface="+mn-cs"/>
        </a:defRPr>
      </a:lvl6pPr>
      <a:lvl7pPr marL="2487705" eaLnBrk="1" hangingPunct="1">
        <a:defRPr>
          <a:latin typeface="+mn-lt"/>
          <a:ea typeface="+mn-ea"/>
          <a:cs typeface="+mn-cs"/>
        </a:defRPr>
      </a:lvl7pPr>
      <a:lvl8pPr marL="2902323" eaLnBrk="1" hangingPunct="1">
        <a:defRPr>
          <a:latin typeface="+mn-lt"/>
          <a:ea typeface="+mn-ea"/>
          <a:cs typeface="+mn-cs"/>
        </a:defRPr>
      </a:lvl8pPr>
      <a:lvl9pPr marL="3316941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18" eaLnBrk="1" hangingPunct="1">
        <a:defRPr>
          <a:latin typeface="+mn-lt"/>
          <a:ea typeface="+mn-ea"/>
          <a:cs typeface="+mn-cs"/>
        </a:defRPr>
      </a:lvl2pPr>
      <a:lvl3pPr marL="829235" eaLnBrk="1" hangingPunct="1">
        <a:defRPr>
          <a:latin typeface="+mn-lt"/>
          <a:ea typeface="+mn-ea"/>
          <a:cs typeface="+mn-cs"/>
        </a:defRPr>
      </a:lvl3pPr>
      <a:lvl4pPr marL="1243854" eaLnBrk="1" hangingPunct="1">
        <a:defRPr>
          <a:latin typeface="+mn-lt"/>
          <a:ea typeface="+mn-ea"/>
          <a:cs typeface="+mn-cs"/>
        </a:defRPr>
      </a:lvl4pPr>
      <a:lvl5pPr marL="1658471" eaLnBrk="1" hangingPunct="1">
        <a:defRPr>
          <a:latin typeface="+mn-lt"/>
          <a:ea typeface="+mn-ea"/>
          <a:cs typeface="+mn-cs"/>
        </a:defRPr>
      </a:lvl5pPr>
      <a:lvl6pPr marL="2073088" eaLnBrk="1" hangingPunct="1">
        <a:defRPr>
          <a:latin typeface="+mn-lt"/>
          <a:ea typeface="+mn-ea"/>
          <a:cs typeface="+mn-cs"/>
        </a:defRPr>
      </a:lvl6pPr>
      <a:lvl7pPr marL="2487705" eaLnBrk="1" hangingPunct="1">
        <a:defRPr>
          <a:latin typeface="+mn-lt"/>
          <a:ea typeface="+mn-ea"/>
          <a:cs typeface="+mn-cs"/>
        </a:defRPr>
      </a:lvl7pPr>
      <a:lvl8pPr marL="2902323" eaLnBrk="1" hangingPunct="1">
        <a:defRPr>
          <a:latin typeface="+mn-lt"/>
          <a:ea typeface="+mn-ea"/>
          <a:cs typeface="+mn-cs"/>
        </a:defRPr>
      </a:lvl8pPr>
      <a:lvl9pPr marL="3316941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>
          <p15:clr>
            <a:srgbClr val="F26B43"/>
          </p15:clr>
        </p15:guide>
        <p15:guide id="2" pos="3840">
          <p15:clr>
            <a:srgbClr val="F26B43"/>
          </p15:clr>
        </p15:guide>
        <p15:guide id="3" pos="264">
          <p15:clr>
            <a:srgbClr val="F26B43"/>
          </p15:clr>
        </p15:guide>
        <p15:guide id="4" pos="7416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2424">
          <p15:clr>
            <a:srgbClr val="F26B43"/>
          </p15:clr>
        </p15:guide>
        <p15:guide id="7" orient="horz" pos="744">
          <p15:clr>
            <a:srgbClr val="F26B43"/>
          </p15:clr>
        </p15:guide>
        <p15:guide id="8" pos="3936">
          <p15:clr>
            <a:srgbClr val="F26B43"/>
          </p15:clr>
        </p15:guide>
        <p15:guide id="9" pos="3744">
          <p15:clr>
            <a:srgbClr val="F26B43"/>
          </p15:clr>
        </p15:guide>
        <p15:guide id="10" orient="horz" pos="2496">
          <p15:clr>
            <a:srgbClr val="F26B43"/>
          </p15:clr>
        </p15:guide>
        <p15:guide id="11" orient="horz" pos="840">
          <p15:clr>
            <a:srgbClr val="F26B43"/>
          </p15:clr>
        </p15:guide>
        <p15:guide id="12" orient="horz" pos="2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field of corn&#10;&#10;AI-generated content may be incorrect.">
            <a:extLst>
              <a:ext uri="{FF2B5EF4-FFF2-40B4-BE49-F238E27FC236}">
                <a16:creationId xmlns:a16="http://schemas.microsoft.com/office/drawing/2014/main" id="{60FF4738-749A-D814-C613-36C2E6907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1" b="20377"/>
          <a:stretch>
            <a:fillRect/>
          </a:stretch>
        </p:blipFill>
        <p:spPr>
          <a:xfrm>
            <a:off x="0" y="-1"/>
            <a:ext cx="12231046" cy="485381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1A015D9C-C9D3-D64F-ADA5-742B12AEEA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9230" y="5128296"/>
            <a:ext cx="9497781" cy="1014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noProof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Targeting Strategy – Decision Points</a:t>
            </a:r>
            <a:br>
              <a:rPr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1600" noProof="0" dirty="0">
                <a:latin typeface="Open Sans"/>
                <a:ea typeface="Open Sans"/>
                <a:cs typeface="Open Sans"/>
              </a:rPr>
              <a:t>Presentation to the [</a:t>
            </a:r>
            <a:r>
              <a:rPr lang="en-US" sz="1600" noProof="0" dirty="0">
                <a:highlight>
                  <a:srgbClr val="FFFF00"/>
                </a:highlight>
                <a:latin typeface="Open Sans"/>
                <a:ea typeface="Open Sans"/>
                <a:cs typeface="Open Sans"/>
              </a:rPr>
              <a:t>Country office</a:t>
            </a:r>
            <a:r>
              <a:rPr lang="en-US" sz="1600" noProof="0" dirty="0">
                <a:latin typeface="Open Sans"/>
                <a:ea typeface="Open Sans"/>
                <a:cs typeface="Open Sans"/>
              </a:rPr>
              <a:t>] Targeting Working Group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52D83F10-A12A-DC43-92D2-9708578359F6}"/>
              </a:ext>
            </a:extLst>
          </p:cNvPr>
          <p:cNvSpPr txBox="1">
            <a:spLocks/>
          </p:cNvSpPr>
          <p:nvPr/>
        </p:nvSpPr>
        <p:spPr>
          <a:xfrm>
            <a:off x="659231" y="614979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458A70-5F5C-4E44-BB0F-87B246B2A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232" y="3494444"/>
            <a:ext cx="991329" cy="2648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2F8950-D7EE-4B70-B063-BF227C1A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850EFC-267A-A994-696A-390576797B2E}"/>
              </a:ext>
            </a:extLst>
          </p:cNvPr>
          <p:cNvSpPr/>
          <p:nvPr/>
        </p:nvSpPr>
        <p:spPr>
          <a:xfrm rot="16200000">
            <a:off x="11355931" y="4017745"/>
            <a:ext cx="1424814" cy="24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noProof="0">
                <a:solidFill>
                  <a:schemeClr val="bg2"/>
                </a:solidFill>
              </a:rPr>
              <a:t>© WFP/Gabriela Vivacqua</a:t>
            </a:r>
          </a:p>
        </p:txBody>
      </p:sp>
    </p:spTree>
    <p:extLst>
      <p:ext uri="{BB962C8B-B14F-4D97-AF65-F5344CB8AC3E}">
        <p14:creationId xmlns:p14="http://schemas.microsoft.com/office/powerpoint/2010/main" val="147295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DC4AB78-E0EA-4936-8D89-91835171D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262432"/>
              </p:ext>
            </p:extLst>
          </p:nvPr>
        </p:nvGraphicFramePr>
        <p:xfrm>
          <a:off x="5307106" y="1876540"/>
          <a:ext cx="6426091" cy="3104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5314">
                  <a:extLst>
                    <a:ext uri="{9D8B030D-6E8A-4147-A177-3AD203B41FA5}">
                      <a16:colId xmlns:a16="http://schemas.microsoft.com/office/drawing/2014/main" val="487915974"/>
                    </a:ext>
                  </a:extLst>
                </a:gridCol>
                <a:gridCol w="5240777">
                  <a:extLst>
                    <a:ext uri="{9D8B030D-6E8A-4147-A177-3AD203B41FA5}">
                      <a16:colId xmlns:a16="http://schemas.microsoft.com/office/drawing/2014/main" val="4094487196"/>
                    </a:ext>
                  </a:extLst>
                </a:gridCol>
              </a:tblGrid>
              <a:tr h="620984"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Targeting Strategy Structure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077771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Decision 1: [Insert]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493391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Decision 2: [Insert]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233517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04</a:t>
                      </a:r>
                      <a:endParaRPr lang="en-US" noProof="0" dirty="0">
                        <a:solidFill>
                          <a:schemeClr val="tx1"/>
                        </a:solidFill>
                        <a:latin typeface="Open Sans Extrabold" panose="020B0906030804020204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521185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Next Steps and Q&amp;A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03604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823F3DE-AE31-4C9E-8F19-ABA1BA94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C4F818-6B7D-4EE0-B264-F54F9C997263}"/>
              </a:ext>
            </a:extLst>
          </p:cNvPr>
          <p:cNvSpPr txBox="1"/>
          <p:nvPr/>
        </p:nvSpPr>
        <p:spPr>
          <a:xfrm>
            <a:off x="2000116" y="-582216"/>
            <a:ext cx="10191884" cy="461665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 Preselected photo link is in slide 1. The agenda on the right is a table.  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4CD266-A97F-2E1D-4823-0DF7F9F28821}"/>
              </a:ext>
            </a:extLst>
          </p:cNvPr>
          <p:cNvSpPr/>
          <p:nvPr/>
        </p:nvSpPr>
        <p:spPr>
          <a:xfrm rot="16200000">
            <a:off x="4471037" y="5800139"/>
            <a:ext cx="1424814" cy="24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noProof="0">
                <a:solidFill>
                  <a:schemeClr val="bg2"/>
                </a:solidFill>
              </a:rPr>
              <a:t>©WFP/Rein Skullerud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2FA8B-7876-492A-3B7A-8C1E7ABD0AE4}"/>
              </a:ext>
            </a:extLst>
          </p:cNvPr>
          <p:cNvSpPr/>
          <p:nvPr/>
        </p:nvSpPr>
        <p:spPr>
          <a:xfrm>
            <a:off x="0" y="0"/>
            <a:ext cx="530710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0151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796C6-42FF-D1A0-F286-7D292D15D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06C4D0-00CB-EF65-434E-634F64187A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noProof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2C53F-D9E1-6E62-CE8E-2A63B10DF617}"/>
              </a:ext>
            </a:extLst>
          </p:cNvPr>
          <p:cNvSpPr txBox="1"/>
          <p:nvPr/>
        </p:nvSpPr>
        <p:spPr>
          <a:xfrm>
            <a:off x="3578032" y="2890391"/>
            <a:ext cx="50394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Targeting Strategy 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5AA3DC-8F5D-13B8-F46D-BF4E62FB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1513AA-70C0-2F69-EB23-DEDED1331BB0}"/>
              </a:ext>
            </a:extLst>
          </p:cNvPr>
          <p:cNvSpPr txBox="1"/>
          <p:nvPr/>
        </p:nvSpPr>
        <p:spPr>
          <a:xfrm>
            <a:off x="2000116" y="-422995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r>
              <a:rPr lang="en-US" sz="1200" b="1" noProof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 noProof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lang="en-US" sz="1200" noProof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noProof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lang="en-US" sz="1200" b="1" noProof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01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9905D-813A-A466-2F6F-D932C5815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AD62A-3E42-AFF2-08DD-3BCC3A044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D80F75-A211-A059-4117-DE5C8DE90ECE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92E9B-435E-A60E-6437-62AA8194E8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/>
              <a:t>Content of the Targeting Strategy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35027F-CDEA-8136-D4B9-5B82094914E7}"/>
              </a:ext>
            </a:extLst>
          </p:cNvPr>
          <p:cNvSpPr/>
          <p:nvPr/>
        </p:nvSpPr>
        <p:spPr>
          <a:xfrm>
            <a:off x="3922005" y="1173561"/>
            <a:ext cx="7847721" cy="477088"/>
          </a:xfrm>
          <a:prstGeom prst="rect">
            <a:avLst/>
          </a:prstGeom>
          <a:noFill/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>
                <a:solidFill>
                  <a:schemeClr val="tx1"/>
                </a:solidFill>
              </a:rPr>
              <a:t>In which context are WFP programmes implemented?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353BB0-92AA-6E8D-BE4A-A2A27BB66215}"/>
              </a:ext>
            </a:extLst>
          </p:cNvPr>
          <p:cNvSpPr/>
          <p:nvPr/>
        </p:nvSpPr>
        <p:spPr>
          <a:xfrm>
            <a:off x="3922005" y="1727779"/>
            <a:ext cx="7847721" cy="477088"/>
          </a:xfrm>
          <a:prstGeom prst="rect">
            <a:avLst/>
          </a:prstGeom>
          <a:noFill/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>
                <a:solidFill>
                  <a:schemeClr val="tx1"/>
                </a:solidFill>
              </a:rPr>
              <a:t>What vulnerability framework does each programme use?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F5FEA6-CDDD-DD24-2681-A1E154588790}"/>
              </a:ext>
            </a:extLst>
          </p:cNvPr>
          <p:cNvSpPr/>
          <p:nvPr/>
        </p:nvSpPr>
        <p:spPr>
          <a:xfrm>
            <a:off x="3922005" y="2281997"/>
            <a:ext cx="7847721" cy="477088"/>
          </a:xfrm>
          <a:prstGeom prst="rect">
            <a:avLst/>
          </a:prstGeom>
          <a:noFill/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>
                <a:solidFill>
                  <a:schemeClr val="tx1"/>
                </a:solidFill>
              </a:rPr>
              <a:t>How do programmes from partners interact with WFP’s?</a:t>
            </a:r>
          </a:p>
          <a:p>
            <a:pPr>
              <a:spcAft>
                <a:spcPts val="600"/>
              </a:spcAft>
            </a:pPr>
            <a:r>
              <a:rPr lang="en-US" sz="1200" noProof="0">
                <a:solidFill>
                  <a:schemeClr val="tx1"/>
                </a:solidFill>
              </a:rPr>
              <a:t>Can targeting build on synergies in vulnerability frameworks?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0A7DA6-9EB5-9D6B-8B0D-28A4520CA022}"/>
              </a:ext>
            </a:extLst>
          </p:cNvPr>
          <p:cNvSpPr/>
          <p:nvPr/>
        </p:nvSpPr>
        <p:spPr>
          <a:xfrm>
            <a:off x="3922005" y="2836215"/>
            <a:ext cx="7847721" cy="477088"/>
          </a:xfrm>
          <a:prstGeom prst="rect">
            <a:avLst/>
          </a:prstGeom>
          <a:noFill/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>
                <a:solidFill>
                  <a:schemeClr val="tx1"/>
                </a:solidFill>
              </a:rPr>
              <a:t>Which coordination mechanism (internal/external) will be used to ensure decisions are in line with the strategy?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4C7992-B269-7A4D-F5CD-785C917D9855}"/>
              </a:ext>
            </a:extLst>
          </p:cNvPr>
          <p:cNvSpPr/>
          <p:nvPr/>
        </p:nvSpPr>
        <p:spPr>
          <a:xfrm>
            <a:off x="3922005" y="3390433"/>
            <a:ext cx="7847721" cy="477088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>
                <a:solidFill>
                  <a:schemeClr val="tx1"/>
                </a:solidFill>
              </a:rPr>
              <a:t>Which data will be used to design and update the targeting?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A65F2D-BEF9-B3D6-B3C3-13960D82FF89}"/>
              </a:ext>
            </a:extLst>
          </p:cNvPr>
          <p:cNvSpPr/>
          <p:nvPr/>
        </p:nvSpPr>
        <p:spPr>
          <a:xfrm>
            <a:off x="3922005" y="3944651"/>
            <a:ext cx="7847721" cy="477088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>
                <a:solidFill>
                  <a:schemeClr val="tx1"/>
                </a:solidFill>
              </a:rPr>
              <a:t>Which targeting method seems most appropriate (per programme)?</a:t>
            </a:r>
          </a:p>
          <a:p>
            <a:pPr>
              <a:spcAft>
                <a:spcPts val="600"/>
              </a:spcAft>
            </a:pPr>
            <a:r>
              <a:rPr lang="en-US" sz="1200" noProof="0">
                <a:solidFill>
                  <a:schemeClr val="tx1"/>
                </a:solidFill>
              </a:rPr>
              <a:t>How will we engage with communities for the design?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16F7A7-52AB-5A88-EC30-F3EAB95C46D6}"/>
              </a:ext>
            </a:extLst>
          </p:cNvPr>
          <p:cNvSpPr/>
          <p:nvPr/>
        </p:nvSpPr>
        <p:spPr>
          <a:xfrm>
            <a:off x="3922005" y="4498869"/>
            <a:ext cx="7847721" cy="477088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>
                <a:solidFill>
                  <a:schemeClr val="tx1"/>
                </a:solidFill>
              </a:rPr>
              <a:t>How will we register and verify beneficiaries for our programmes?</a:t>
            </a:r>
          </a:p>
          <a:p>
            <a:pPr>
              <a:spcAft>
                <a:spcPts val="600"/>
              </a:spcAft>
            </a:pPr>
            <a:r>
              <a:rPr lang="en-US" sz="1200" noProof="0">
                <a:solidFill>
                  <a:schemeClr val="tx1"/>
                </a:solidFill>
              </a:rPr>
              <a:t>How will we engage with communities (CFM, appeals)?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B118AF-B8CB-1DCC-FD6D-4A8492C78BD6}"/>
              </a:ext>
            </a:extLst>
          </p:cNvPr>
          <p:cNvSpPr/>
          <p:nvPr/>
        </p:nvSpPr>
        <p:spPr>
          <a:xfrm>
            <a:off x="3922005" y="5053087"/>
            <a:ext cx="7847721" cy="477088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>
                <a:solidFill>
                  <a:schemeClr val="tx1"/>
                </a:solidFill>
              </a:rPr>
              <a:t>How will we monitor targeting errors and targeting risks?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46ABABE-E39D-2A69-5CA8-BEABC2FFD8E0}"/>
              </a:ext>
            </a:extLst>
          </p:cNvPr>
          <p:cNvSpPr/>
          <p:nvPr/>
        </p:nvSpPr>
        <p:spPr>
          <a:xfrm>
            <a:off x="3922005" y="6161527"/>
            <a:ext cx="7847721" cy="477088"/>
          </a:xfrm>
          <a:prstGeom prst="rect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>
                <a:solidFill>
                  <a:schemeClr val="tx1"/>
                </a:solidFill>
              </a:rPr>
              <a:t>Which improvements will need to be integrated to our current targeting?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2615CFF-AE9A-D622-0E7F-737513A2D303}"/>
              </a:ext>
            </a:extLst>
          </p:cNvPr>
          <p:cNvSpPr/>
          <p:nvPr/>
        </p:nvSpPr>
        <p:spPr>
          <a:xfrm>
            <a:off x="3922005" y="5607305"/>
            <a:ext cx="7847721" cy="477088"/>
          </a:xfrm>
          <a:prstGeom prst="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>
                <a:solidFill>
                  <a:schemeClr val="tx1"/>
                </a:solidFill>
              </a:rPr>
              <a:t>Who are the stakeholders interested in our targeting decisions?</a:t>
            </a:r>
          </a:p>
          <a:p>
            <a:pPr>
              <a:spcAft>
                <a:spcPts val="600"/>
              </a:spcAft>
            </a:pPr>
            <a:r>
              <a:rPr lang="en-US" sz="1200" noProof="0">
                <a:solidFill>
                  <a:schemeClr val="tx1"/>
                </a:solidFill>
              </a:rPr>
              <a:t>What are the risks around the proposed targeting approaches?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CB20F5-892B-6ACB-BF43-7E53BAEABB72}"/>
              </a:ext>
            </a:extLst>
          </p:cNvPr>
          <p:cNvSpPr/>
          <p:nvPr/>
        </p:nvSpPr>
        <p:spPr>
          <a:xfrm>
            <a:off x="422277" y="1173561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/>
              <a:t>Background and CSP Overview</a:t>
            </a:r>
            <a:endParaRPr lang="en-US" sz="14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6483BE-E69B-8EC2-8E60-B776B6BDADE7}"/>
              </a:ext>
            </a:extLst>
          </p:cNvPr>
          <p:cNvSpPr/>
          <p:nvPr/>
        </p:nvSpPr>
        <p:spPr>
          <a:xfrm>
            <a:off x="422277" y="1727779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/>
              <a:t>Programmatic Objectives</a:t>
            </a:r>
            <a:endParaRPr lang="en-US" sz="1400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43CBA9-23C3-1E6C-B1ED-7AB8FE067D35}"/>
              </a:ext>
            </a:extLst>
          </p:cNvPr>
          <p:cNvSpPr/>
          <p:nvPr/>
        </p:nvSpPr>
        <p:spPr>
          <a:xfrm>
            <a:off x="422277" y="2281997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/>
              <a:t>Partnerships</a:t>
            </a:r>
            <a:endParaRPr lang="en-US" sz="14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8C09B7-70D5-5B7E-D6F6-44FA7EC2B168}"/>
              </a:ext>
            </a:extLst>
          </p:cNvPr>
          <p:cNvSpPr/>
          <p:nvPr/>
        </p:nvSpPr>
        <p:spPr>
          <a:xfrm>
            <a:off x="422277" y="2836215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/>
              <a:t>Coordination Mechanisms</a:t>
            </a:r>
            <a:endParaRPr lang="en-US" sz="1400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B8540F-3D23-FABA-7658-5054A66B6718}"/>
              </a:ext>
            </a:extLst>
          </p:cNvPr>
          <p:cNvSpPr/>
          <p:nvPr/>
        </p:nvSpPr>
        <p:spPr>
          <a:xfrm>
            <a:off x="422277" y="3390433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/>
              <a:t>Step 1: Needs and Context Analysis </a:t>
            </a:r>
            <a:r>
              <a:rPr lang="en-US" sz="1100" noProof="0"/>
              <a:t>(high-level)</a:t>
            </a:r>
            <a:endParaRPr lang="en-US" sz="1400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9F308F-B75F-1E54-53B5-9364E8DF2501}"/>
              </a:ext>
            </a:extLst>
          </p:cNvPr>
          <p:cNvSpPr/>
          <p:nvPr/>
        </p:nvSpPr>
        <p:spPr>
          <a:xfrm>
            <a:off x="422277" y="3944651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/>
              <a:t>Step 2: Targeting Design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9D1F28-186E-4CF9-23F8-BF3628D95CE6}"/>
              </a:ext>
            </a:extLst>
          </p:cNvPr>
          <p:cNvSpPr/>
          <p:nvPr/>
        </p:nvSpPr>
        <p:spPr>
          <a:xfrm>
            <a:off x="422277" y="4498869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/>
              <a:t>Step 3: Implementation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55B39E-1CF8-2CA6-4AC1-5950F476E791}"/>
              </a:ext>
            </a:extLst>
          </p:cNvPr>
          <p:cNvSpPr/>
          <p:nvPr/>
        </p:nvSpPr>
        <p:spPr>
          <a:xfrm>
            <a:off x="422277" y="5053087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/>
              <a:t>Step 4: Monitoring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FEADF-B0B4-75EC-CF20-4C9AE5633F7B}"/>
              </a:ext>
            </a:extLst>
          </p:cNvPr>
          <p:cNvSpPr/>
          <p:nvPr/>
        </p:nvSpPr>
        <p:spPr>
          <a:xfrm>
            <a:off x="422277" y="6161527"/>
            <a:ext cx="3334475" cy="477088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/>
              <a:t>Targeting Assurance Roadmap</a:t>
            </a:r>
            <a:endParaRPr lang="en-US" sz="1400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4C659D-04FE-3A7D-2244-9B7630FD1290}"/>
              </a:ext>
            </a:extLst>
          </p:cNvPr>
          <p:cNvSpPr/>
          <p:nvPr/>
        </p:nvSpPr>
        <p:spPr>
          <a:xfrm>
            <a:off x="422277" y="5607305"/>
            <a:ext cx="3334475" cy="477088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/>
              <a:t>Targeting Risk Management</a:t>
            </a:r>
            <a:endParaRPr lang="en-US" sz="1400" noProof="0"/>
          </a:p>
        </p:txBody>
      </p:sp>
    </p:spTree>
    <p:extLst>
      <p:ext uri="{BB962C8B-B14F-4D97-AF65-F5344CB8AC3E}">
        <p14:creationId xmlns:p14="http://schemas.microsoft.com/office/powerpoint/2010/main" val="2099084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F36B5-7E03-D888-C93F-025BF1E9B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D17ABB-3F2B-BC8B-7728-DEFB861FF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409776-BCD2-5A18-8980-7AF600E2F22E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D58CB-DF79-016B-47D6-836C5DC500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Decision #1: [Insert]</a:t>
            </a:r>
          </a:p>
        </p:txBody>
      </p:sp>
    </p:spTree>
    <p:extLst>
      <p:ext uri="{BB962C8B-B14F-4D97-AF65-F5344CB8AC3E}">
        <p14:creationId xmlns:p14="http://schemas.microsoft.com/office/powerpoint/2010/main" val="3071667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B0762-C6BD-CCF6-4FAD-95A93E87B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1E240-6ED9-7F74-C6D1-396E6F2E20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noProof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D8229-7585-5A5C-D91A-24908F77387D}"/>
              </a:ext>
            </a:extLst>
          </p:cNvPr>
          <p:cNvSpPr txBox="1"/>
          <p:nvPr/>
        </p:nvSpPr>
        <p:spPr>
          <a:xfrm>
            <a:off x="3048886" y="3136613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Next Steps and Q&amp;A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5DE9A-0372-DF9A-195C-BF76DE177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9028E9-B05B-C063-C137-14B9CDD03C30}"/>
              </a:ext>
            </a:extLst>
          </p:cNvPr>
          <p:cNvSpPr txBox="1"/>
          <p:nvPr/>
        </p:nvSpPr>
        <p:spPr>
          <a:xfrm>
            <a:off x="2000116" y="-422995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r>
              <a:rPr lang="en-US" sz="1200" b="1" noProof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 noProof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lang="en-US" sz="1200" noProof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noProof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lang="en-US" sz="1200" b="1" noProof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82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290A7-9667-95F4-88B7-5B0F078AB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351898-6FCC-7E64-ECF7-0362BE67F4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Next Steps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97C2546-6FD3-68ED-2D71-A580710324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noProof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907FDB-8C17-E50C-B108-510C27CB9B5B}"/>
              </a:ext>
            </a:extLst>
          </p:cNvPr>
          <p:cNvGraphicFramePr>
            <a:graphicFrameLocks noGrp="1"/>
          </p:cNvGraphicFramePr>
          <p:nvPr/>
        </p:nvGraphicFramePr>
        <p:xfrm>
          <a:off x="431800" y="1006867"/>
          <a:ext cx="11341103" cy="5534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928">
                  <a:extLst>
                    <a:ext uri="{9D8B030D-6E8A-4147-A177-3AD203B41FA5}">
                      <a16:colId xmlns:a16="http://schemas.microsoft.com/office/drawing/2014/main" val="4276749944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712833354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3940122488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577736798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600092891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900448819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529140108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869034328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51467531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806409938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593220524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3493703020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3670275266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699230217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434992985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369133475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844119713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4294926232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246635857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868351350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3826535420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680205073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218411862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10047502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4232410821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301070121"/>
                    </a:ext>
                  </a:extLst>
                </a:gridCol>
              </a:tblGrid>
              <a:tr h="342981">
                <a:tc rowSpan="2"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Month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Month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435853"/>
                  </a:ext>
                </a:extLst>
              </a:tr>
              <a:tr h="240086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 dirty="0"/>
                        <a:t>Day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74760"/>
                  </a:ext>
                </a:extLst>
              </a:tr>
              <a:tr h="320847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 Targeting Strategy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790109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1. Desk review of documentation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81361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2. Interview management on objectives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72201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3. Interview SO and activity managers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152656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4. Field visits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748434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5. Interview cross-cutting experts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258729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/>
                        <a:t>6. Presentation of priorities/gaps to TWG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467964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7. Draft integrated framework for targeting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965034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/>
                        <a:t>8. Presentation of framework to TWG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35084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9. Consultations with external stakeholders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355983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10. Drafting of the targeting strategy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678255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/>
                        <a:t>11. First review by TWG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022978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noProof="0" dirty="0"/>
                        <a:t>12. Review of the targeting strategy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754589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/>
                        <a:t>13. Presentation of open questions to TWG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268870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noProof="0" dirty="0"/>
                        <a:t>14. Review of the targeting strategy</a:t>
                      </a:r>
                      <a:endParaRPr lang="en-US" sz="1100" b="1" noProof="0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498742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/>
                        <a:t>15. Endorsement and dissemination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622500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D724E-DF60-7BC7-EF05-BA608F8B5C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306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479D072-52E3-395B-F0E0-FF1EE57B8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661B82-0B2B-550E-6E08-0A4CED526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How to update the next steps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8FD0AE2-3FC1-CB2A-3114-31034E4A61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F301C-4FA2-C750-A678-A1B59990F7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F80871-CBE5-0037-5F37-AFC42A48BCF4}"/>
              </a:ext>
            </a:extLst>
          </p:cNvPr>
          <p:cNvSpPr/>
          <p:nvPr/>
        </p:nvSpPr>
        <p:spPr>
          <a:xfrm>
            <a:off x="422276" y="1200946"/>
            <a:ext cx="11363961" cy="4770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b="1" noProof="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→  </a:t>
            </a:r>
            <a:r>
              <a:rPr lang="en-US" sz="1600" b="1" noProof="0" dirty="0">
                <a:solidFill>
                  <a:schemeClr val="tx1"/>
                </a:solidFill>
              </a:rPr>
              <a:t>Identify someone who will keep an eye on the progress and follow-ups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→  </a:t>
            </a:r>
            <a:r>
              <a:rPr lang="en-US" sz="1600" b="1" dirty="0">
                <a:solidFill>
                  <a:schemeClr val="tx1"/>
                </a:solidFill>
              </a:rPr>
              <a:t>2-3 months might be needed to go through all the steps</a:t>
            </a:r>
          </a:p>
          <a:p>
            <a:pPr>
              <a:spcAft>
                <a:spcPts val="600"/>
              </a:spcAft>
            </a:pPr>
            <a:endParaRPr lang="en-US" sz="1600" b="1" noProof="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FB00F0-0036-3A30-0FEA-FD8CE0AE73A0}"/>
              </a:ext>
            </a:extLst>
          </p:cNvPr>
          <p:cNvSpPr txBox="1"/>
          <p:nvPr/>
        </p:nvSpPr>
        <p:spPr>
          <a:xfrm>
            <a:off x="7571174" y="2440036"/>
            <a:ext cx="33402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noProof="0" dirty="0">
                <a:solidFill>
                  <a:schemeClr val="tx1"/>
                </a:solidFill>
              </a:rPr>
              <a:t>Add months, days and color the appropriate boxes to create a Gantt Chart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97A07B-EABE-8931-E4FB-06825879D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45" y="2081665"/>
            <a:ext cx="6038781" cy="30059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5B105D-6A46-C948-6BD8-A1C39871474B}"/>
              </a:ext>
            </a:extLst>
          </p:cNvPr>
          <p:cNvSpPr txBox="1"/>
          <p:nvPr/>
        </p:nvSpPr>
        <p:spPr>
          <a:xfrm>
            <a:off x="1114245" y="5491242"/>
            <a:ext cx="2964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noProof="0" dirty="0">
                <a:solidFill>
                  <a:schemeClr val="tx1"/>
                </a:solidFill>
              </a:rPr>
              <a:t>Steps can be adjusted to the context of the CO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BE1D408C-6578-0262-38A0-42A9DCEEF134}"/>
              </a:ext>
            </a:extLst>
          </p:cNvPr>
          <p:cNvCxnSpPr>
            <a:stCxn id="10" idx="1"/>
          </p:cNvCxnSpPr>
          <p:nvPr/>
        </p:nvCxnSpPr>
        <p:spPr>
          <a:xfrm rot="10800000">
            <a:off x="6893960" y="2363057"/>
            <a:ext cx="677214" cy="538645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DB196C9-11FD-0EC1-B97A-8ADEFA32A3B8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 flipH="1">
            <a:off x="6888425" y="1010505"/>
            <a:ext cx="180274" cy="4525448"/>
          </a:xfrm>
          <a:prstGeom prst="bentConnector4">
            <a:avLst>
              <a:gd name="adj1" fmla="val -126807"/>
              <a:gd name="adj2" fmla="val 68452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F7A00DB-6AB2-ED83-A85B-9F84833C9B9F}"/>
              </a:ext>
            </a:extLst>
          </p:cNvPr>
          <p:cNvCxnSpPr>
            <a:cxnSpLocks/>
            <a:stCxn id="15" idx="0"/>
          </p:cNvCxnSpPr>
          <p:nvPr/>
        </p:nvCxnSpPr>
        <p:spPr>
          <a:xfrm rot="16200000" flipV="1">
            <a:off x="2293396" y="5188095"/>
            <a:ext cx="403631" cy="20266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65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81319-3AAD-91EA-F96D-7ECD6AA44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E0825-3A16-846A-9B6B-F4D432462B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noProof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AEDF5D-9C69-1CE0-2A31-08E5779ED5BF}"/>
              </a:ext>
            </a:extLst>
          </p:cNvPr>
          <p:cNvSpPr txBox="1"/>
          <p:nvPr/>
        </p:nvSpPr>
        <p:spPr>
          <a:xfrm>
            <a:off x="3048886" y="3136613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F3426D-6412-7365-DA41-F4FD8F775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099BBA-7FD5-33B5-1E98-1CF94385586B}"/>
              </a:ext>
            </a:extLst>
          </p:cNvPr>
          <p:cNvSpPr txBox="1"/>
          <p:nvPr/>
        </p:nvSpPr>
        <p:spPr>
          <a:xfrm>
            <a:off x="2000116" y="-422995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r>
              <a:rPr lang="en-US" sz="1200" b="1" noProof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 noProof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lang="en-US" sz="1200" noProof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noProof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lang="en-US" sz="1200" b="1" noProof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64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PP Slides">
  <a:themeElements>
    <a:clrScheme name="WFP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DBC"/>
      </a:accent1>
      <a:accent2>
        <a:srgbClr val="2AB3C6"/>
      </a:accent2>
      <a:accent3>
        <a:srgbClr val="1A4262"/>
      </a:accent3>
      <a:accent4>
        <a:srgbClr val="2F8867"/>
      </a:accent4>
      <a:accent5>
        <a:srgbClr val="3DB384"/>
      </a:accent5>
      <a:accent6>
        <a:srgbClr val="922955"/>
      </a:accent6>
      <a:hlink>
        <a:srgbClr val="E53C49"/>
      </a:hlink>
      <a:folHlink>
        <a:srgbClr val="EB7740"/>
      </a:folHlink>
    </a:clrScheme>
    <a:fontScheme name="WFP Font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50000"/>
          </a:lnSpc>
          <a:defRPr dirty="0" err="1" smtClean="0"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CHA_ppt_template" id="{14782EFE-6000-4DC5-8A87-73B54AAED3E3}" vid="{7A2B8A6A-8E56-43F1-985C-F713B9149C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C5AEA005F3944B5281CE0F7F3B6DF" ma:contentTypeVersion="19" ma:contentTypeDescription="Create a new document." ma:contentTypeScope="" ma:versionID="b2bd9b9168b72d7587b1dfbd020f591e">
  <xsd:schema xmlns:xsd="http://www.w3.org/2001/XMLSchema" xmlns:xs="http://www.w3.org/2001/XMLSchema" xmlns:p="http://schemas.microsoft.com/office/2006/metadata/properties" xmlns:ns2="49256dcf-74b5-4e0f-b2ab-e17546be8a80" xmlns:ns3="3940b711-dc1d-4235-b0a5-48d487f0d3b9" targetNamespace="http://schemas.microsoft.com/office/2006/metadata/properties" ma:root="true" ma:fieldsID="86c0d58b08990fe17b6559fb7515498a" ns2:_="" ns3:_="">
    <xsd:import namespace="49256dcf-74b5-4e0f-b2ab-e17546be8a80"/>
    <xsd:import namespace="3940b711-dc1d-4235-b0a5-48d487f0d3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56dcf-74b5-4e0f-b2ab-e17546be8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acc4dc2-1d7d-4ba2-9bc5-748c4ad50a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description="Describe what this folder should contain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0b711-dc1d-4235-b0a5-48d487f0d3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7c2faf-511a-483c-a677-1ab92e51de83}" ma:internalName="TaxCatchAll" ma:showField="CatchAllData" ma:web="3940b711-dc1d-4235-b0a5-48d487f0d3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256dcf-74b5-4e0f-b2ab-e17546be8a80">
      <Terms xmlns="http://schemas.microsoft.com/office/infopath/2007/PartnerControls"/>
    </lcf76f155ced4ddcb4097134ff3c332f>
    <TaxCatchAll xmlns="3940b711-dc1d-4235-b0a5-48d487f0d3b9" xsi:nil="true"/>
    <Notes xmlns="49256dcf-74b5-4e0f-b2ab-e17546be8a8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D46DE7-402F-4C9A-829B-4AFCF960B9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56dcf-74b5-4e0f-b2ab-e17546be8a80"/>
    <ds:schemaRef ds:uri="3940b711-dc1d-4235-b0a5-48d487f0d3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A712E4-3D08-403C-A0EE-7AC01F153CE5}">
  <ds:schemaRefs>
    <ds:schemaRef ds:uri="0ac5d340-b34f-457a-b08b-0bcf80009b44"/>
    <ds:schemaRef ds:uri="3940b711-dc1d-4235-b0a5-48d487f0d3b9"/>
    <ds:schemaRef ds:uri="49256dcf-74b5-4e0f-b2ab-e17546be8a80"/>
    <ds:schemaRef ds:uri="5934d09b-ac2f-4407-83b9-8079d00314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FD2CF1-84BC-42B5-B85C-38C2652F8C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603</Words>
  <Application>Microsoft Office PowerPoint</Application>
  <PresentationFormat>Widescreen</PresentationFormat>
  <Paragraphs>98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Assistant</vt:lpstr>
      <vt:lpstr>Open Sans</vt:lpstr>
      <vt:lpstr>Open Sans Extrabold</vt:lpstr>
      <vt:lpstr>Open Sans Extrabold</vt:lpstr>
      <vt:lpstr>Open Sans Light</vt:lpstr>
      <vt:lpstr>APP Slides</vt:lpstr>
      <vt:lpstr>Targeting Strategy – Decision Points Presentation to the [Country office] Targeting Working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Eve Chalifour</dc:creator>
  <cp:lastModifiedBy>Eve Chalifour</cp:lastModifiedBy>
  <cp:revision>3</cp:revision>
  <dcterms:created xsi:type="dcterms:W3CDTF">2025-07-25T07:31:18Z</dcterms:created>
  <dcterms:modified xsi:type="dcterms:W3CDTF">2026-04-09T12:14:02Z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3a108f-898d-4589-9ebc-7ee3b46df9b8_Enabled">
    <vt:lpwstr>true</vt:lpwstr>
  </property>
  <property fmtid="{D5CDD505-2E9C-101B-9397-08002B2CF9AE}" pid="3" name="MSIP_Label_2a3a108f-898d-4589-9ebc-7ee3b46df9b8_Method">
    <vt:lpwstr>Standard</vt:lpwstr>
  </property>
  <property fmtid="{D5CDD505-2E9C-101B-9397-08002B2CF9AE}" pid="4" name="MSIP_Label_2a3a108f-898d-4589-9ebc-7ee3b46df9b8_Name">
    <vt:lpwstr>Official use only</vt:lpwstr>
  </property>
  <property fmtid="{D5CDD505-2E9C-101B-9397-08002B2CF9AE}" pid="5" name="MSIP_Label_2a3a108f-898d-4589-9ebc-7ee3b46df9b8_SiteId">
    <vt:lpwstr>462ad9ae-d7d9-4206-b874-71b1e079776f</vt:lpwstr>
  </property>
  <property fmtid="{D5CDD505-2E9C-101B-9397-08002B2CF9AE}" pid="6" name="MSIP_Label_2a3a108f-898d-4589-9ebc-7ee3b46df9b8_ActionId">
    <vt:lpwstr>03cda0c4-5f33-4dbc-880f-dd8c22d8c441</vt:lpwstr>
  </property>
  <property fmtid="{D5CDD505-2E9C-101B-9397-08002B2CF9AE}" pid="7" name="MSIP_Label_2a3a108f-898d-4589-9ebc-7ee3b46df9b8_ContentBits">
    <vt:lpwstr>0</vt:lpwstr>
  </property>
  <property fmtid="{D5CDD505-2E9C-101B-9397-08002B2CF9AE}" pid="8" name="MediaServiceImageTags">
    <vt:lpwstr/>
  </property>
  <property fmtid="{D5CDD505-2E9C-101B-9397-08002B2CF9AE}" pid="9" name="MSIP_Label_2a3a108f-898d-4589-9ebc-7ee3b46df9b8_SetDate">
    <vt:lpwstr>2025-11-27T07:54:04Z</vt:lpwstr>
  </property>
  <property fmtid="{D5CDD505-2E9C-101B-9397-08002B2CF9AE}" pid="10" name="MSIP_Label_2a3a108f-898d-4589-9ebc-7ee3b46df9b8_Tag">
    <vt:lpwstr>10, 3, 0, 2</vt:lpwstr>
  </property>
  <property fmtid="{D5CDD505-2E9C-101B-9397-08002B2CF9AE}" pid="11" name="ContentTypeId">
    <vt:lpwstr>0x01010007EC5AEA005F3944B5281CE0F7F3B6DF</vt:lpwstr>
  </property>
</Properties>
</file>